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49" r:id="rId2"/>
    <p:sldId id="330" r:id="rId3"/>
    <p:sldId id="256" r:id="rId4"/>
    <p:sldId id="340" r:id="rId5"/>
    <p:sldId id="311" r:id="rId6"/>
    <p:sldId id="322" r:id="rId7"/>
    <p:sldId id="352" r:id="rId8"/>
    <p:sldId id="356" r:id="rId9"/>
    <p:sldId id="348" r:id="rId10"/>
    <p:sldId id="359" r:id="rId11"/>
    <p:sldId id="341" r:id="rId12"/>
    <p:sldId id="361" r:id="rId13"/>
    <p:sldId id="347" r:id="rId14"/>
    <p:sldId id="362" r:id="rId15"/>
    <p:sldId id="327" r:id="rId16"/>
    <p:sldId id="353" r:id="rId17"/>
    <p:sldId id="354" r:id="rId18"/>
    <p:sldId id="331" r:id="rId19"/>
    <p:sldId id="339" r:id="rId20"/>
    <p:sldId id="317" r:id="rId21"/>
    <p:sldId id="280" r:id="rId22"/>
  </p:sldIdLst>
  <p:sldSz cx="9144000" cy="6858000" type="screen4x3"/>
  <p:notesSz cx="10234613" cy="710406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u="sng" kern="1200">
        <a:solidFill>
          <a:schemeClr val="tx2"/>
        </a:solidFill>
        <a:latin typeface="Century Gothic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8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2522" autoAdjust="0"/>
    <p:restoredTop sz="77196" autoAdjust="0"/>
  </p:normalViewPr>
  <p:slideViewPr>
    <p:cSldViewPr>
      <p:cViewPr varScale="1">
        <p:scale>
          <a:sx n="68" d="100"/>
          <a:sy n="68" d="100"/>
        </p:scale>
        <p:origin x="184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14"/>
    </p:cViewPr>
  </p:sorterViewPr>
  <p:notesViewPr>
    <p:cSldViewPr>
      <p:cViewPr varScale="1">
        <p:scale>
          <a:sx n="107" d="100"/>
          <a:sy n="107" d="100"/>
        </p:scale>
        <p:origin x="-624" y="-78"/>
      </p:cViewPr>
      <p:guideLst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5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4" Type="http://schemas.openxmlformats.org/officeDocument/2006/relationships/slide" Target="slides/slide2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4436296" cy="3552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798317" y="1"/>
            <a:ext cx="4436296" cy="3552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6748778"/>
            <a:ext cx="4436296" cy="3552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798317" y="6748778"/>
            <a:ext cx="4436296" cy="3552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9184CFB-5281-4B2F-A684-88546015343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026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473590" cy="3814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5850206" y="0"/>
            <a:ext cx="4360088" cy="38148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27400" y="546100"/>
            <a:ext cx="3557588" cy="2668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76616" y="3380940"/>
            <a:ext cx="7457063" cy="32172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761877"/>
            <a:ext cx="4473590" cy="3274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850206" y="6761877"/>
            <a:ext cx="4360088" cy="32745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3742" tIns="46870" rIns="93742" bIns="4687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6C4766AD-8E71-4024-A549-5415ABBA73F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11568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1pPr>
            <a:lvl2pPr marL="761647" indent="-292941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2pPr>
            <a:lvl3pPr marL="1171765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3pPr>
            <a:lvl4pPr marL="1640470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4pPr>
            <a:lvl5pPr marL="2109177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5pPr>
            <a:lvl6pPr marL="2577882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6pPr>
            <a:lvl7pPr marL="3046587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7pPr>
            <a:lvl8pPr marL="3515295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8pPr>
            <a:lvl9pPr marL="3984000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r" eaLnBrk="1" hangingPunct="1">
              <a:defRPr/>
            </a:pPr>
            <a:fld id="{E240D101-87B5-4B00-9D3A-2D4DD84AC2CB}" type="slidenum">
              <a:rPr lang="en-GB" sz="1200"/>
              <a:pPr algn="r" eaLnBrk="1" hangingPunct="1">
                <a:defRPr/>
              </a:pPr>
              <a:t>2</a:t>
            </a:fld>
            <a:endParaRPr lang="en-GB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15478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1pPr>
            <a:lvl2pPr marL="761647" indent="-292941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2pPr>
            <a:lvl3pPr marL="1171765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3pPr>
            <a:lvl4pPr marL="1640470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4pPr>
            <a:lvl5pPr marL="2109177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5pPr>
            <a:lvl6pPr marL="2577882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6pPr>
            <a:lvl7pPr marL="3046587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7pPr>
            <a:lvl8pPr marL="3515295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8pPr>
            <a:lvl9pPr marL="3984000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r" eaLnBrk="1" hangingPunct="1">
              <a:defRPr/>
            </a:pPr>
            <a:fld id="{E876D9E8-D138-40B6-AB2F-DB63101DD6AA}" type="slidenum">
              <a:rPr lang="en-GB" sz="1200"/>
              <a:pPr algn="r" eaLnBrk="1" hangingPunct="1">
                <a:defRPr/>
              </a:pPr>
              <a:t>3</a:t>
            </a:fld>
            <a:endParaRPr lang="en-GB" sz="120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6878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766AD-8E71-4024-A549-5415ABBA73F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870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1pPr>
            <a:lvl2pPr marL="761647" indent="-292941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2pPr>
            <a:lvl3pPr marL="1171765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3pPr>
            <a:lvl4pPr marL="1640470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4pPr>
            <a:lvl5pPr marL="2109177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5pPr>
            <a:lvl6pPr marL="2577882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6pPr>
            <a:lvl7pPr marL="3046587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7pPr>
            <a:lvl8pPr marL="3515295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8pPr>
            <a:lvl9pPr marL="3984000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r" eaLnBrk="1" hangingPunct="1">
              <a:defRPr/>
            </a:pPr>
            <a:fld id="{F7AE6AB3-CBA1-47CF-B45F-9DA86D42633C}" type="slidenum">
              <a:rPr lang="en-GB" sz="1200"/>
              <a:pPr algn="r" eaLnBrk="1" hangingPunct="1">
                <a:defRPr/>
              </a:pPr>
              <a:t>5</a:t>
            </a:fld>
            <a:endParaRPr lang="en-GB" sz="1200"/>
          </a:p>
        </p:txBody>
      </p:sp>
      <p:sp>
        <p:nvSpPr>
          <p:cNvPr id="22531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5159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1pPr>
            <a:lvl2pPr marL="761647" indent="-292941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2pPr>
            <a:lvl3pPr marL="1171765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3pPr>
            <a:lvl4pPr marL="1640470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4pPr>
            <a:lvl5pPr marL="2109177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5pPr>
            <a:lvl6pPr marL="2577882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6pPr>
            <a:lvl7pPr marL="3046587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7pPr>
            <a:lvl8pPr marL="3515295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8pPr>
            <a:lvl9pPr marL="3984000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r" eaLnBrk="1" hangingPunct="1">
              <a:defRPr/>
            </a:pPr>
            <a:fld id="{2BB921C9-658A-456D-B974-1F4DC6D19810}" type="slidenum">
              <a:rPr lang="en-GB" sz="1200"/>
              <a:pPr algn="r" eaLnBrk="1" hangingPunct="1">
                <a:defRPr/>
              </a:pPr>
              <a:t>6</a:t>
            </a:fld>
            <a:endParaRPr lang="en-GB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044872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1pPr>
            <a:lvl2pPr marL="761647" indent="-292941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2pPr>
            <a:lvl3pPr marL="1171765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3pPr>
            <a:lvl4pPr marL="1640470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4pPr>
            <a:lvl5pPr marL="2109177" indent="-234353" algn="ctr" eaLnBrk="0" hangingPunct="0">
              <a:defRPr sz="2100" u="sng">
                <a:solidFill>
                  <a:schemeClr val="tx2"/>
                </a:solidFill>
                <a:latin typeface="Century Gothic" pitchFamily="34" charset="0"/>
              </a:defRPr>
            </a:lvl5pPr>
            <a:lvl6pPr marL="2577882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6pPr>
            <a:lvl7pPr marL="3046587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7pPr>
            <a:lvl8pPr marL="3515295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8pPr>
            <a:lvl9pPr marL="3984000" indent="-234353" algn="ctr" eaLnBrk="0" fontAlgn="base" hangingPunct="0">
              <a:spcBef>
                <a:spcPct val="0"/>
              </a:spcBef>
              <a:spcAft>
                <a:spcPct val="0"/>
              </a:spcAft>
              <a:defRPr sz="2100" u="sng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r" eaLnBrk="1" hangingPunct="1">
              <a:defRPr/>
            </a:pPr>
            <a:fld id="{2D44DD54-208D-4706-84A9-4C0DD9D4BFAD}" type="slidenum">
              <a:rPr lang="en-GB" sz="1200"/>
              <a:pPr algn="r" eaLnBrk="1" hangingPunct="1">
                <a:defRPr/>
              </a:pPr>
              <a:t>15</a:t>
            </a:fld>
            <a:endParaRPr lang="en-GB" sz="120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07346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4766AD-8E71-4024-A549-5415ABBA73FE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4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4EB59-34AF-4786-A9FB-E2506BEA2FE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A2BC6-4746-40AF-B2D1-A885B4E9002D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EC827D-CCB0-4A2D-99AD-9D7A4FC52D8E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09600"/>
            <a:ext cx="76962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752600"/>
            <a:ext cx="3810000" cy="49530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752600"/>
            <a:ext cx="38100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7D290B-C005-4348-9FA5-120FAA460F2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A1F41-1144-434D-809B-F099136E520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549A3-E600-4008-B5AE-506BCDDABB6B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4C409-6368-4A9A-B4BA-FE8DB6C1CF9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14BEA-5500-4621-8866-1C0536084DAC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B6F86-9C50-472E-90F4-C6ECA0A2319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7523D-1377-4AB7-9FFC-587BB0349256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304EBF-5B8A-48A5-9D34-0B7448806422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24F65B-3D04-4393-826C-AA4E4B3D6535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609600"/>
            <a:ext cx="7696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ASOCIACIÓN DE VECINOS – SIERRA DE ALTEA</a:t>
            </a:r>
            <a:br>
              <a:rPr lang="en-GB" smtClean="0"/>
            </a:br>
            <a:r>
              <a:rPr lang="en-GB" smtClean="0"/>
              <a:t>ASAMBLEA GENERAL 2006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u="none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u="none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u="none">
                <a:solidFill>
                  <a:schemeClr val="tx1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A34A41B0-BF48-4C64-996C-3F1D5CB5C159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>
    <p:dissolv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600" u="sng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cid:0B7768E6-2EC3-4AF8-9A8C-4B7C901B4852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3" y="188640"/>
            <a:ext cx="7696200" cy="2718023"/>
          </a:xfrm>
        </p:spPr>
        <p:txBody>
          <a:bodyPr/>
          <a:lstStyle/>
          <a:p>
            <a:r>
              <a:rPr lang="en-GB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AVSA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SOCIACIÓN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b="1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275856" y="2992451"/>
            <a:ext cx="3810000" cy="2878212"/>
          </a:xfrm>
        </p:spPr>
        <p:txBody>
          <a:bodyPr/>
          <a:lstStyle/>
          <a:p>
            <a:r>
              <a:rPr lang="de-DE" sz="4000" dirty="0" err="1" smtClean="0">
                <a:solidFill>
                  <a:srgbClr val="FF0000"/>
                </a:solidFill>
              </a:rPr>
              <a:t>A</a:t>
            </a:r>
            <a:r>
              <a:rPr lang="de-DE" dirty="0" err="1" smtClean="0"/>
              <a:t>sociacion</a:t>
            </a:r>
            <a:r>
              <a:rPr lang="de-DE" dirty="0" smtClean="0"/>
              <a:t> de</a:t>
            </a:r>
          </a:p>
          <a:p>
            <a:r>
              <a:rPr lang="de-DE" sz="4000" dirty="0" err="1" smtClean="0">
                <a:solidFill>
                  <a:srgbClr val="FF0000"/>
                </a:solidFill>
              </a:rPr>
              <a:t>V</a:t>
            </a:r>
            <a:r>
              <a:rPr lang="de-DE" dirty="0" err="1" smtClean="0"/>
              <a:t>ecinos</a:t>
            </a:r>
            <a:endParaRPr lang="de-DE" dirty="0" smtClean="0"/>
          </a:p>
          <a:p>
            <a:r>
              <a:rPr lang="de-DE" sz="4000" dirty="0" smtClean="0">
                <a:solidFill>
                  <a:srgbClr val="FF0000"/>
                </a:solidFill>
              </a:rPr>
              <a:t>S</a:t>
            </a:r>
            <a:r>
              <a:rPr lang="de-DE" dirty="0" smtClean="0"/>
              <a:t>ierra de</a:t>
            </a:r>
          </a:p>
          <a:p>
            <a:r>
              <a:rPr lang="de-DE" sz="4000" dirty="0" smtClean="0">
                <a:solidFill>
                  <a:srgbClr val="FF0000"/>
                </a:solidFill>
              </a:rPr>
              <a:t>A</a:t>
            </a:r>
            <a:r>
              <a:rPr lang="de-DE" dirty="0" smtClean="0"/>
              <a:t>ltea</a:t>
            </a:r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916" y="0"/>
            <a:ext cx="9279916" cy="619144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feld 4"/>
          <p:cNvSpPr txBox="1"/>
          <p:nvPr/>
        </p:nvSpPr>
        <p:spPr>
          <a:xfrm>
            <a:off x="1835696" y="6309320"/>
            <a:ext cx="55935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1043759" y="188640"/>
            <a:ext cx="726384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6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AVSA</a:t>
            </a: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921503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de-DE" sz="2000" dirty="0"/>
          </a:p>
        </p:txBody>
      </p:sp>
      <p:sp>
        <p:nvSpPr>
          <p:cNvPr id="5" name="Rechteck 4"/>
          <p:cNvSpPr/>
          <p:nvPr/>
        </p:nvSpPr>
        <p:spPr>
          <a:xfrm>
            <a:off x="323528" y="1447800"/>
            <a:ext cx="4176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5 c</a:t>
            </a:r>
            <a:r>
              <a:rPr lang="en-GB" sz="18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.) Street cleaning:</a:t>
            </a:r>
            <a:endParaRPr lang="en-GB" sz="1800" u="none" kern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8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Every 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year again a topic. </a:t>
            </a:r>
            <a:endParaRPr lang="en-US" sz="1800" b="1" u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 Now the Town Hall has 2 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“additional” 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permanent employees, who are responsible only for the cleaning of the urbanizations.</a:t>
            </a:r>
            <a:endParaRPr lang="de-DE" sz="1800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788024" y="1447800"/>
            <a:ext cx="39582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c.) </a:t>
            </a:r>
            <a:r>
              <a:rPr lang="en-GB" sz="18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Limpieza</a:t>
            </a:r>
            <a:r>
              <a:rPr lang="en-GB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sz="18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calles</a:t>
            </a:r>
            <a:r>
              <a:rPr lang="en-GB" sz="18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 nuevamente un tema. </a:t>
            </a:r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</a:t>
            </a:r>
            <a:r>
              <a:rPr lang="es-ES" sz="18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Ahora el Ayuntamiento tiene 2 empleados permanentes </a:t>
            </a:r>
            <a:r>
              <a:rPr lang="es-ES" sz="18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“adicionales”, 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son responsables solo de la limpieza de las urbanizaciones.</a:t>
            </a:r>
            <a:endParaRPr lang="de-DE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8" y="4177710"/>
            <a:ext cx="3822564" cy="2558468"/>
          </a:xfrm>
          <a:prstGeom prst="rect">
            <a:avLst/>
          </a:prstGeom>
        </p:spPr>
      </p:pic>
      <p:pic>
        <p:nvPicPr>
          <p:cNvPr id="9" name="0B7768E6-2EC3-4AF8-9A8C-4B7C901B4852"/>
          <p:cNvPicPr>
            <a:picLocks noGrp="1"/>
          </p:cNvPicPr>
          <p:nvPr>
            <p:ph idx="1"/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175042"/>
            <a:ext cx="3526160" cy="25278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47144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2876" y="188640"/>
            <a:ext cx="7696200" cy="898652"/>
          </a:xfrm>
        </p:spPr>
        <p:txBody>
          <a:bodyPr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3661" y="1087292"/>
            <a:ext cx="3312368" cy="5653155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Traffic </a:t>
            </a:r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N332 around </a:t>
            </a:r>
            <a:r>
              <a:rPr lang="en-GB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Altea</a:t>
            </a:r>
          </a:p>
          <a:p>
            <a:pPr marL="0" indent="0" eaLnBrk="1" hangingPunct="1">
              <a:spcBef>
                <a:spcPct val="50000"/>
              </a:spcBef>
            </a:pP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city hall has announced that from 01.01.2020 the </a:t>
            </a:r>
            <a:r>
              <a:rPr lang="en-US" sz="1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motorway </a:t>
            </a:r>
            <a:r>
              <a:rPr lang="en-US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be free around Altea. It is expected less traffic through Altea</a:t>
            </a:r>
            <a:endParaRPr lang="en-GB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endParaRPr lang="en-GB" sz="1500" u="sng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endParaRPr lang="en-GB" sz="1500" u="sng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Inhaltsplatzhalter 2"/>
          <p:cNvSpPr>
            <a:spLocks noGrp="1"/>
          </p:cNvSpPr>
          <p:nvPr>
            <p:ph sz="half" idx="1"/>
          </p:nvPr>
        </p:nvSpPr>
        <p:spPr>
          <a:xfrm>
            <a:off x="4540976" y="1122243"/>
            <a:ext cx="4392488" cy="5653155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</a:pPr>
            <a:r>
              <a:rPr lang="en-GB" sz="1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d.)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Tráfico </a:t>
            </a:r>
            <a:r>
              <a:rPr lang="es-E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N 332 alrededor de </a:t>
            </a:r>
            <a:r>
              <a:rPr lang="es-ES" sz="1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Altea</a:t>
            </a:r>
          </a:p>
          <a:p>
            <a:pPr marL="0" indent="0" eaLnBrk="1" hangingPunct="1">
              <a:spcBef>
                <a:spcPct val="50000"/>
              </a:spcBef>
            </a:pPr>
            <a:endParaRPr lang="es-ES" sz="1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s-ES" sz="18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ayuntamiento ha anunciado que a partir del 01.01.2020 el Autopista estará libre por Altea. Se espera menos tráfico a través de Altea</a:t>
            </a:r>
          </a:p>
        </p:txBody>
      </p:sp>
    </p:spTree>
    <p:extLst>
      <p:ext uri="{BB962C8B-B14F-4D97-AF65-F5344CB8AC3E}">
        <p14:creationId xmlns:p14="http://schemas.microsoft.com/office/powerpoint/2010/main" val="2001920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62000" y="2852936"/>
            <a:ext cx="7696200" cy="3763825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15727" y="308067"/>
            <a:ext cx="434064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5e.) Grant from </a:t>
            </a:r>
            <a:r>
              <a:rPr lang="en-US" sz="1800" b="1" kern="0" dirty="0">
                <a:latin typeface="Arial" panose="020B0604020202020204" pitchFamily="34" charset="0"/>
                <a:cs typeface="Arial" panose="020B0604020202020204" pitchFamily="34" charset="0"/>
              </a:rPr>
              <a:t>Town Hall for 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projects</a:t>
            </a:r>
            <a:endParaRPr lang="en-US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Town </a:t>
            </a:r>
            <a:r>
              <a:rPr lang="en-US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hall proposes € 100,000 each year for small projects. People can </a:t>
            </a:r>
            <a:r>
              <a:rPr lang="en-US" sz="18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vote </a:t>
            </a:r>
            <a:r>
              <a:rPr lang="en-US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18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“small” </a:t>
            </a:r>
            <a:r>
              <a:rPr lang="en-US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projects. Proposals for what you would like to have been submitted on the </a:t>
            </a:r>
            <a:r>
              <a:rPr lang="en-US" sz="18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website: www.Altea.participa.es, until </a:t>
            </a:r>
            <a:r>
              <a:rPr lang="en-US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October 28th.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sz="1800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716016" y="293405"/>
            <a:ext cx="4142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b="1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5e.) Subvención </a:t>
            </a:r>
            <a:r>
              <a:rPr lang="es-ES" sz="1800" b="1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sz="1800" b="1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proyectos</a:t>
            </a:r>
            <a:endParaRPr lang="es-ES" sz="1800" b="1" kern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b="1" u="none" kern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ayuntamiento propone </a:t>
            </a:r>
            <a:r>
              <a:rPr lang="es-ES" sz="1800" b="1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100.000€ </a:t>
            </a:r>
            <a:r>
              <a:rPr lang="es-ES" sz="1800" b="1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año para pequeños proyectos. La gente puede sugerir y votar proyectos </a:t>
            </a:r>
            <a:r>
              <a:rPr lang="es-ES" sz="1800" b="1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“pequeños”. </a:t>
            </a:r>
            <a:r>
              <a:rPr lang="es-ES" sz="1800" b="1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Propuestas para lo que le gustaría haber presentado en el sitio </a:t>
            </a:r>
            <a:r>
              <a:rPr lang="es-ES" sz="1800" b="1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web: www.Altea.participa.es, hasta </a:t>
            </a:r>
            <a:r>
              <a:rPr lang="es-ES" sz="1800" b="1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28 de octubre.</a:t>
            </a:r>
            <a:endParaRPr lang="de-DE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140869"/>
      </p:ext>
    </p:extLst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762000" y="404664"/>
            <a:ext cx="3810000" cy="432048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</a:pPr>
            <a:r>
              <a:rPr lang="en-GB" sz="2000" u="sng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5f.) Workshop </a:t>
            </a:r>
            <a:r>
              <a:rPr lang="en-GB" sz="2000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Foreigners</a:t>
            </a:r>
            <a:endParaRPr lang="en-GB" sz="2000" u="sng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18212" y="404664"/>
            <a:ext cx="3810000" cy="576064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en-GB" sz="2000" u="sng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5f.) </a:t>
            </a:r>
            <a:r>
              <a:rPr lang="en-GB" sz="2000" u="sng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para </a:t>
            </a:r>
            <a:r>
              <a:rPr lang="en-GB" sz="2000" u="sng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extranjeros</a:t>
            </a:r>
            <a:endParaRPr lang="es-ES" sz="16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nhaltsplatzhalt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1446" y="877094"/>
            <a:ext cx="6778906" cy="5828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130379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44179"/>
            <a:ext cx="7772400" cy="4369841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515727" y="308067"/>
            <a:ext cx="39346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 g.) </a:t>
            </a:r>
            <a:r>
              <a:rPr lang="en-US" sz="1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Townhall</a:t>
            </a:r>
            <a:r>
              <a:rPr lang="en-US" sz="1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on Facebook</a:t>
            </a:r>
          </a:p>
          <a:p>
            <a:endParaRPr lang="en-US" sz="1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The city hall informed us that they can be reached via Facebook and can respond to it "quickly"</a:t>
            </a:r>
            <a:endParaRPr lang="de-DE" sz="1800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716016" y="308066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g.) </a:t>
            </a:r>
            <a:r>
              <a:rPr lang="en-US" sz="1800" b="1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Ayuntamiento</a:t>
            </a:r>
            <a:r>
              <a:rPr lang="en-US" sz="1800" b="1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800" b="1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Facebook</a:t>
            </a:r>
          </a:p>
          <a:p>
            <a:endParaRPr lang="en-US" sz="1800" b="1" u="none" kern="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b="1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800" b="1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ayuntamiento nos informó que se puede contactar con ellos a través de Facebook y que pueden responder "rápidamente"</a:t>
            </a:r>
            <a:endParaRPr lang="de-DE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19446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300674" y="778472"/>
            <a:ext cx="4337104" cy="1943100"/>
          </a:xfrm>
        </p:spPr>
        <p:txBody>
          <a:bodyPr/>
          <a:lstStyle/>
          <a:p>
            <a:pPr marL="0" indent="0" eaLnBrk="1" hangingPunct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5) Finally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we organized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on June 28th. 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summer party for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our members at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Jardin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Meliton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Thank you for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helpers and for the donations from Restaurant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Giardino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Nova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Bussola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Jardin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Meliton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962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21. NOVIEMBRE  2019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63723" y="4259662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609600" y="3962400"/>
            <a:ext cx="2743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643992" y="788031"/>
            <a:ext cx="45754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" sz="1600" b="1" u="none" dirty="0" smtClean="0">
                <a:solidFill>
                  <a:schemeClr val="accent2"/>
                </a:solidFill>
              </a:rPr>
              <a:t>5) Por </a:t>
            </a:r>
            <a:r>
              <a:rPr lang="es-ES" sz="1600" b="1" u="none" dirty="0">
                <a:solidFill>
                  <a:schemeClr val="accent2"/>
                </a:solidFill>
              </a:rPr>
              <a:t>último, se organizó una fiesta de verano en </a:t>
            </a:r>
            <a:r>
              <a:rPr lang="es-ES" sz="1600" b="1" u="none" dirty="0" smtClean="0">
                <a:solidFill>
                  <a:schemeClr val="accent2"/>
                </a:solidFill>
              </a:rPr>
              <a:t>dia 28. de Junio para </a:t>
            </a:r>
            <a:r>
              <a:rPr lang="es-ES" sz="1600" b="1" u="none" dirty="0">
                <a:solidFill>
                  <a:schemeClr val="accent2"/>
                </a:solidFill>
              </a:rPr>
              <a:t>los </a:t>
            </a:r>
            <a:r>
              <a:rPr lang="es-ES" sz="1600" b="1" u="none" dirty="0" smtClean="0">
                <a:solidFill>
                  <a:schemeClr val="accent2"/>
                </a:solidFill>
              </a:rPr>
              <a:t>miembros en </a:t>
            </a:r>
            <a:r>
              <a:rPr lang="es-ES" sz="1600" b="1" u="none" dirty="0">
                <a:solidFill>
                  <a:schemeClr val="accent2"/>
                </a:solidFill>
              </a:rPr>
              <a:t>el J</a:t>
            </a:r>
            <a:r>
              <a:rPr lang="es-ES" sz="1600" b="1" u="none" dirty="0" smtClean="0">
                <a:solidFill>
                  <a:schemeClr val="accent2"/>
                </a:solidFill>
              </a:rPr>
              <a:t>ardin Meliton. </a:t>
            </a:r>
            <a:r>
              <a:rPr lang="es-ES" sz="1600" b="1" u="none" dirty="0">
                <a:solidFill>
                  <a:schemeClr val="accent2"/>
                </a:solidFill>
              </a:rPr>
              <a:t>Gracias por los ayudantes </a:t>
            </a:r>
            <a:r>
              <a:rPr lang="es-ES" sz="1600" b="1" u="none" dirty="0" smtClean="0">
                <a:solidFill>
                  <a:schemeClr val="accent2"/>
                </a:solidFill>
              </a:rPr>
              <a:t>y por </a:t>
            </a:r>
            <a:r>
              <a:rPr lang="es-ES" sz="1600" b="1" u="none" dirty="0">
                <a:solidFill>
                  <a:schemeClr val="accent2"/>
                </a:solidFill>
              </a:rPr>
              <a:t>las donaciones </a:t>
            </a:r>
            <a:r>
              <a:rPr lang="es-ES" sz="1600" b="1" u="none" dirty="0" smtClean="0">
                <a:solidFill>
                  <a:schemeClr val="accent2"/>
                </a:solidFill>
              </a:rPr>
              <a:t>de</a:t>
            </a:r>
            <a:r>
              <a:rPr lang="en-U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Restaurant </a:t>
            </a:r>
            <a:r>
              <a:rPr lang="en-US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Giardino</a:t>
            </a:r>
            <a:r>
              <a:rPr lang="en-U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Nova </a:t>
            </a:r>
            <a:r>
              <a:rPr lang="en-US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Bussola</a:t>
            </a:r>
            <a:r>
              <a:rPr lang="en-U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Jardin</a:t>
            </a:r>
            <a:r>
              <a:rPr lang="en-U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Meliton</a:t>
            </a:r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75" y="2137470"/>
            <a:ext cx="2867674" cy="197356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479" y="2376290"/>
            <a:ext cx="2852900" cy="1770055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4" y="4275258"/>
            <a:ext cx="2944618" cy="196272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951" y="4359275"/>
            <a:ext cx="2814428" cy="198193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510" y="2492896"/>
            <a:ext cx="2785660" cy="189153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515" y="4627937"/>
            <a:ext cx="2795690" cy="1863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539552" y="260648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GB" sz="24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SOCIACIÓN </a:t>
            </a:r>
            <a:r>
              <a:rPr lang="en-GB" u="none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24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ECINOS      </a:t>
            </a:r>
            <a:r>
              <a:rPr lang="en-GB" u="none" dirty="0">
                <a:latin typeface="Arial" panose="020B0604020202020204" pitchFamily="34" charset="0"/>
                <a:cs typeface="Arial" panose="020B0604020202020204" pitchFamily="34" charset="0"/>
              </a:rPr>
              <a:t>–       </a:t>
            </a:r>
            <a:r>
              <a:rPr lang="en-GB" sz="2400" b="1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u="none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400" b="1" u="none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u="none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br>
              <a:rPr lang="en-GB" u="non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</a:p>
          <a:p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</a:p>
          <a:p>
            <a:r>
              <a:rPr lang="en-GB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r>
              <a:rPr lang="en-GB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Please </a:t>
            </a:r>
            <a:r>
              <a:rPr lang="en-GB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 regularly our website       </a:t>
            </a:r>
            <a:r>
              <a:rPr lang="en-GB" sz="1600" b="1" u="none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Pofa</a:t>
            </a:r>
            <a:r>
              <a:rPr lang="en-GB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visite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regularmente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nuestro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sitio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web</a:t>
            </a:r>
            <a:r>
              <a:rPr lang="es-ES" sz="1600" b="1" u="none" dirty="0" smtClean="0">
                <a:solidFill>
                  <a:schemeClr val="accent2"/>
                </a:solidFill>
              </a:rPr>
              <a:t> </a:t>
            </a:r>
          </a:p>
          <a:p>
            <a:r>
              <a:rPr lang="es-ES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1600" b="1" u="non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many thanks to Terry                           </a:t>
            </a:r>
            <a:r>
              <a:rPr lang="es-ES" sz="1600" b="1" u="none" dirty="0" smtClean="0">
                <a:solidFill>
                  <a:schemeClr val="accent2"/>
                </a:solidFill>
              </a:rPr>
              <a:t>muchas </a:t>
            </a:r>
            <a:r>
              <a:rPr lang="es-ES" sz="1600" b="1" u="none" dirty="0">
                <a:solidFill>
                  <a:schemeClr val="accent2"/>
                </a:solidFill>
              </a:rPr>
              <a:t>gracias a Terry</a:t>
            </a:r>
            <a:r>
              <a:rPr lang="en-GB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.    for </a:t>
            </a:r>
            <a:r>
              <a:rPr lang="en-GB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 </a:t>
            </a:r>
            <a:r>
              <a:rPr lang="en-GB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update our website      </a:t>
            </a: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crear y actualizar nuestro sitio web de</a:t>
            </a:r>
            <a:endParaRPr lang="en-GB" sz="2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b="1" u="non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GB" sz="2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www.avsa.tigbos.com</a:t>
            </a:r>
            <a:r>
              <a:rPr lang="en-GB" sz="28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8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800" u="none" dirty="0"/>
          </a:p>
        </p:txBody>
      </p:sp>
      <p:sp>
        <p:nvSpPr>
          <p:cNvPr id="2" name="Abgerundetes Rechteck 1"/>
          <p:cNvSpPr/>
          <p:nvPr/>
        </p:nvSpPr>
        <p:spPr bwMode="auto">
          <a:xfrm>
            <a:off x="2195736" y="1412776"/>
            <a:ext cx="3816424" cy="7200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140968"/>
            <a:ext cx="6696744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4421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52092"/>
            <a:ext cx="2066925" cy="2209800"/>
          </a:xfrm>
          <a:prstGeom prst="rect">
            <a:avLst/>
          </a:prstGeom>
        </p:spPr>
      </p:pic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62690" y="332656"/>
            <a:ext cx="627585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613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70607" y="188641"/>
            <a:ext cx="7696200" cy="884484"/>
          </a:xfrm>
        </p:spPr>
        <p:txBody>
          <a:bodyPr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222143" y="1083932"/>
            <a:ext cx="4405237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</a:p>
          <a:p>
            <a:pPr>
              <a:spcBef>
                <a:spcPct val="50000"/>
              </a:spcBef>
              <a:defRPr/>
            </a:pPr>
            <a:endParaRPr lang="de-DE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Keeping a close regard to 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the progress of open </a:t>
            </a: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complaints and Instancias from members. 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: To ensure that your complaints reach the forum, please inform the </a:t>
            </a:r>
            <a:r>
              <a:rPr lang="en-US" sz="1600" b="1" u="none" dirty="0" err="1">
                <a:latin typeface="Arial" panose="020B0604020202020204" pitchFamily="34" charset="0"/>
                <a:cs typeface="Arial" panose="020B0604020202020204" pitchFamily="34" charset="0"/>
              </a:rPr>
              <a:t>Vecinos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 forum only via the official </a:t>
            </a:r>
            <a:r>
              <a:rPr lang="en-US" sz="1600" b="1" u="none" dirty="0" err="1">
                <a:latin typeface="Arial" panose="020B0604020202020204" pitchFamily="34" charset="0"/>
                <a:cs typeface="Arial" panose="020B0604020202020204" pitchFamily="34" charset="0"/>
              </a:rPr>
              <a:t>Vecinos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 mail address</a:t>
            </a:r>
            <a:endParaRPr lang="en-US" sz="1600" b="1" u="none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We are also try to  plan a summer party in 2020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. (possibly again in the Golf </a:t>
            </a: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Club)</a:t>
            </a:r>
          </a:p>
          <a:p>
            <a:pPr marL="285750" indent="-285750" algn="just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Remember: We always like to get help from our members - but please, no </a:t>
            </a: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pressure and shit storm!</a:t>
            </a:r>
          </a:p>
        </p:txBody>
      </p:sp>
      <p:sp>
        <p:nvSpPr>
          <p:cNvPr id="5" name="Rechteck 4"/>
          <p:cNvSpPr/>
          <p:nvPr/>
        </p:nvSpPr>
        <p:spPr>
          <a:xfrm>
            <a:off x="4703865" y="1162359"/>
            <a:ext cx="435480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E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Planificación </a:t>
            </a:r>
            <a:r>
              <a:rPr lang="es-ES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s-ES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Seguimiento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los progresos de las Instancias abiertas </a:t>
            </a:r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600" b="1" u="none" dirty="0">
                <a:solidFill>
                  <a:schemeClr val="accent2"/>
                </a:solidFill>
                <a:latin typeface="Tekton Pro" pitchFamily="34" charset="0"/>
              </a:rPr>
              <a:t>Importante: para asegurarse de que sus quejas lleguen al foro, informe al junta solo a través de la dirección de correo electronico de associacion de Vecinos</a:t>
            </a:r>
            <a:endParaRPr lang="es-ES" sz="1600" b="1" u="none" dirty="0" smtClean="0">
              <a:solidFill>
                <a:schemeClr val="accent2"/>
              </a:solidFill>
              <a:latin typeface="Tekton Pro" pitchFamily="34" charset="0"/>
            </a:endParaRP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600" b="1" u="none" dirty="0">
                <a:solidFill>
                  <a:schemeClr val="accent2"/>
                </a:solidFill>
              </a:rPr>
              <a:t>También estamos intentando planificar una fiesta de verano en 2020. </a:t>
            </a:r>
            <a:r>
              <a:rPr lang="es-ES" sz="1600" b="1" u="none" dirty="0" smtClean="0">
                <a:solidFill>
                  <a:schemeClr val="accent2"/>
                </a:solidFill>
              </a:rPr>
              <a:t>(posiblemente </a:t>
            </a:r>
            <a:r>
              <a:rPr lang="es-ES" sz="1600" b="1" u="none" dirty="0">
                <a:solidFill>
                  <a:schemeClr val="accent2"/>
                </a:solidFill>
              </a:rPr>
              <a:t>nuevamente en el Club de </a:t>
            </a:r>
            <a:r>
              <a:rPr lang="es-ES" sz="1600" b="1" u="none" dirty="0" smtClean="0">
                <a:solidFill>
                  <a:schemeClr val="accent2"/>
                </a:solidFill>
              </a:rPr>
              <a:t>Golf)</a:t>
            </a:r>
          </a:p>
          <a:p>
            <a:pPr marL="342900" indent="-342900" algn="just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s-ES" sz="1600" b="1" u="none" dirty="0">
                <a:solidFill>
                  <a:schemeClr val="accent2"/>
                </a:solidFill>
                <a:latin typeface="Tekton Pro" pitchFamily="34" charset="0"/>
              </a:rPr>
              <a:t>Recuerde: siempre nos gusta recibir ayuda de nuestros miembros, </a:t>
            </a:r>
            <a:r>
              <a:rPr lang="es-ES" sz="1600" b="1" u="none" dirty="0" smtClean="0">
                <a:solidFill>
                  <a:schemeClr val="accent2"/>
                </a:solidFill>
                <a:latin typeface="Tekton Pro" pitchFamily="34" charset="0"/>
              </a:rPr>
              <a:t>pero </a:t>
            </a:r>
            <a:r>
              <a:rPr lang="es-ES" sz="1600" b="1" u="none" dirty="0">
                <a:solidFill>
                  <a:schemeClr val="accent2"/>
                </a:solidFill>
                <a:latin typeface="Tekton Pro" pitchFamily="34" charset="0"/>
              </a:rPr>
              <a:t>por favor</a:t>
            </a:r>
            <a:r>
              <a:rPr lang="es-ES" sz="1600" b="1" u="none" dirty="0" smtClean="0">
                <a:solidFill>
                  <a:schemeClr val="accent2"/>
                </a:solidFill>
                <a:latin typeface="Tekton Pro" pitchFamily="34" charset="0"/>
              </a:rPr>
              <a:t>, </a:t>
            </a:r>
            <a:r>
              <a:rPr lang="es-ES" sz="1600" b="1" u="none" dirty="0">
                <a:solidFill>
                  <a:schemeClr val="accent2"/>
                </a:solidFill>
                <a:latin typeface="Tekton Pro" pitchFamily="34" charset="0"/>
              </a:rPr>
              <a:t>sin presión </a:t>
            </a:r>
            <a:r>
              <a:rPr lang="es-ES" sz="1600" b="1" u="none" dirty="0" smtClean="0">
                <a:solidFill>
                  <a:schemeClr val="accent2"/>
                </a:solidFill>
                <a:latin typeface="Tekton Pro" pitchFamily="34" charset="0"/>
              </a:rPr>
              <a:t>o compromiso</a:t>
            </a:r>
            <a:endParaRPr lang="en-GB" sz="1600" b="1" u="none" dirty="0">
              <a:solidFill>
                <a:schemeClr val="accent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755" y="5767561"/>
            <a:ext cx="6953250" cy="1090439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081" y="1543031"/>
            <a:ext cx="565668" cy="51511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416" y="1497236"/>
            <a:ext cx="566977" cy="51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61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1820416"/>
          </a:xfrm>
        </p:spPr>
        <p:txBody>
          <a:bodyPr/>
          <a:lstStyle/>
          <a:p>
            <a:pPr marL="0" indent="0"/>
            <a:r>
              <a:rPr lang="en-US" sz="1600" dirty="0" smtClean="0"/>
              <a:t>7. Do </a:t>
            </a:r>
            <a:r>
              <a:rPr lang="en-US" sz="1600" dirty="0"/>
              <a:t>you have questions or suggestions? </a:t>
            </a:r>
            <a:endParaRPr lang="en-US" sz="1600" dirty="0" smtClean="0"/>
          </a:p>
          <a:p>
            <a:pPr marL="0" indent="0"/>
            <a:endParaRPr lang="en-US" sz="1600" dirty="0" smtClean="0"/>
          </a:p>
          <a:p>
            <a:pPr marL="0" indent="0"/>
            <a:r>
              <a:rPr lang="en-US" sz="1600" dirty="0"/>
              <a:t>- would you like to join our board? We are looking forward to any support in our </a:t>
            </a:r>
            <a:r>
              <a:rPr lang="en-US" sz="1600" dirty="0" err="1"/>
              <a:t>associacion</a:t>
            </a:r>
            <a:endParaRPr lang="en-US" sz="1600" dirty="0" smtClean="0"/>
          </a:p>
          <a:p>
            <a:pPr>
              <a:buAutoNum type="arabicPeriod" startAt="8"/>
            </a:pPr>
            <a:endParaRPr lang="en-US" sz="1600" dirty="0"/>
          </a:p>
          <a:p>
            <a:pPr>
              <a:buAutoNum type="arabicPeriod" startAt="8"/>
            </a:pPr>
            <a:endParaRPr lang="en-US" sz="1600" dirty="0"/>
          </a:p>
          <a:p>
            <a:pPr marL="0" indent="0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	        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GB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/>
            <a:r>
              <a:rPr lang="en-GB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</a:t>
            </a:r>
          </a:p>
          <a:p>
            <a:pPr marL="0" indent="0"/>
            <a:endParaRPr lang="en-GB" sz="2400" dirty="0"/>
          </a:p>
          <a:p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956248" cy="2036440"/>
          </a:xfrm>
        </p:spPr>
        <p:txBody>
          <a:bodyPr/>
          <a:lstStyle/>
          <a:p>
            <a:pPr>
              <a:buAutoNum type="arabicPeriod" startAt="7"/>
            </a:pPr>
            <a:r>
              <a:rPr lang="es-ES" sz="1600" dirty="0" smtClean="0">
                <a:solidFill>
                  <a:schemeClr val="accent6"/>
                </a:solidFill>
              </a:rPr>
              <a:t>¿</a:t>
            </a:r>
            <a:r>
              <a:rPr lang="es-ES" sz="1600" dirty="0">
                <a:solidFill>
                  <a:schemeClr val="accent6"/>
                </a:solidFill>
              </a:rPr>
              <a:t>Tiene preguntas o sugerencias</a:t>
            </a:r>
            <a:r>
              <a:rPr lang="es-ES" sz="1600" dirty="0" smtClean="0">
                <a:solidFill>
                  <a:schemeClr val="accent6"/>
                </a:solidFill>
              </a:rPr>
              <a:t>?</a:t>
            </a:r>
          </a:p>
          <a:p>
            <a:pPr>
              <a:buAutoNum type="arabicPeriod" startAt="7"/>
            </a:pPr>
            <a:endParaRPr lang="es-ES" sz="1600" dirty="0" smtClean="0">
              <a:solidFill>
                <a:schemeClr val="accent6"/>
              </a:solidFill>
            </a:endParaRPr>
          </a:p>
          <a:p>
            <a:pPr marL="0" indent="0"/>
            <a:r>
              <a:rPr lang="es-ES" sz="1600" dirty="0">
                <a:solidFill>
                  <a:schemeClr val="accent6"/>
                </a:solidFill>
              </a:rPr>
              <a:t>- te gustaría unirte a nuestra junta?</a:t>
            </a:r>
            <a:endParaRPr lang="es-ES" sz="1600" dirty="0" smtClean="0">
              <a:solidFill>
                <a:schemeClr val="accent6"/>
              </a:solidFill>
            </a:endParaRPr>
          </a:p>
          <a:p>
            <a:pPr marL="0" indent="0"/>
            <a:r>
              <a:rPr lang="es-ES" sz="1600" dirty="0" smtClean="0">
                <a:solidFill>
                  <a:schemeClr val="accent6"/>
                </a:solidFill>
              </a:rPr>
              <a:t>- Esperamos </a:t>
            </a:r>
            <a:r>
              <a:rPr lang="es-ES" sz="1600" dirty="0">
                <a:solidFill>
                  <a:schemeClr val="accent6"/>
                </a:solidFill>
              </a:rPr>
              <a:t>cualquier apoyo en nuestra asociación.</a:t>
            </a:r>
            <a:endParaRPr lang="es-ES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400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60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6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en-GB" sz="60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  <a:p>
            <a:endParaRPr lang="es-ES" sz="1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8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de-DE" sz="18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93096"/>
            <a:ext cx="3560567" cy="199391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304" y="4312466"/>
            <a:ext cx="2960040" cy="199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5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21. NOVIEMBRE  2019</a:t>
            </a:r>
          </a:p>
        </p:txBody>
      </p:sp>
      <p:sp>
        <p:nvSpPr>
          <p:cNvPr id="4099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419872" y="838200"/>
            <a:ext cx="5329063" cy="5759152"/>
          </a:xfrm>
        </p:spPr>
        <p:txBody>
          <a:bodyPr/>
          <a:lstStyle/>
          <a:p>
            <a:pPr marL="0" indent="0" eaLnBrk="1" hangingPunct="1"/>
            <a:r>
              <a:rPr lang="en-GB" sz="1400" dirty="0">
                <a:latin typeface="Tekton Pro"/>
              </a:rPr>
              <a:t> </a:t>
            </a:r>
            <a:r>
              <a:rPr lang="en-GB" sz="1400" dirty="0" smtClean="0">
                <a:latin typeface="Tekton Pro"/>
              </a:rPr>
              <a:t>                                   </a:t>
            </a:r>
          </a:p>
          <a:p>
            <a:pPr marL="0" indent="0" eaLnBrk="1" hangingPunct="1"/>
            <a:r>
              <a:rPr lang="en-GB" sz="1400" dirty="0">
                <a:latin typeface="Tekton Pro"/>
                <a:cs typeface="Arial" panose="020B0604020202020204" pitchFamily="34" charset="0"/>
              </a:rPr>
              <a:t> </a:t>
            </a:r>
            <a:r>
              <a:rPr lang="en-GB" sz="1400" dirty="0" smtClean="0">
                <a:latin typeface="Tekton Pro"/>
                <a:cs typeface="Arial" panose="020B0604020202020204" pitchFamily="34" charset="0"/>
              </a:rPr>
              <a:t>                                        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WELCOME !</a:t>
            </a:r>
          </a:p>
          <a:p>
            <a:pPr marL="285750" indent="-285750" eaLnBrk="1" hangingPunct="1">
              <a:buFontTx/>
              <a:buChar char="-"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all Members from Sierra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Altea1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and Altea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Golf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any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thanks to the board members for the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work   done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the past year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eaLnBrk="1" hangingPunct="1">
              <a:buFontTx/>
              <a:buChar char="-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elcome also to representatives from our      neighbouring urbanisations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Sierra Altea 2 and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Urlisa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0" indent="0"/>
            <a:r>
              <a:rPr lang="en-GB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      BIENVENIDO !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todos los Miembros de Sierra </a:t>
            </a: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Altea1 </a:t>
            </a: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Altea </a:t>
            </a: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Golf.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Muchas gracias a los miembros de la junta por el trabajo realizado el año pasado</a:t>
            </a: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Bienvenidos también </a:t>
            </a: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representantes de las </a:t>
            </a:r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urbanizaciones vecinos Sierra Altea 2 y Urlisa.</a:t>
            </a:r>
          </a:p>
          <a:p>
            <a:pPr marL="0" indent="0"/>
            <a:r>
              <a:rPr lang="es-ES" sz="16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endParaRPr lang="en-GB" sz="16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endParaRPr lang="en-GB" sz="5400" dirty="0" smtClean="0">
              <a:latin typeface="Tekton Pro"/>
            </a:endParaRPr>
          </a:p>
          <a:p>
            <a:pPr marL="0" indent="0" eaLnBrk="1" hangingPunct="1"/>
            <a:endParaRPr lang="en-GB" sz="5400" dirty="0" smtClean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2840037" cy="41764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838200"/>
            <a:ext cx="8799662" cy="563880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 eaLnBrk="1" hangingPunct="1">
              <a:lnSpc>
                <a:spcPct val="90000"/>
              </a:lnSpc>
            </a:pPr>
            <a:r>
              <a:rPr lang="es-ES_trad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8.) suggestion of new Directors </a:t>
            </a:r>
            <a:r>
              <a:rPr lang="es-ES_tradnl" sz="20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sugerencia de </a:t>
            </a:r>
            <a:r>
              <a:rPr lang="es-ES" sz="2000" dirty="0" smtClean="0">
                <a:solidFill>
                  <a:schemeClr val="accent2"/>
                </a:solidFill>
              </a:rPr>
              <a:t>nuevos directores</a:t>
            </a:r>
            <a:r>
              <a:rPr lang="es-ES_trad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hangingPunct="1">
              <a:lnSpc>
                <a:spcPct val="90000"/>
              </a:lnSpc>
            </a:pPr>
            <a:endParaRPr lang="es-ES_tradnl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Ismael Fernandez Garcia (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E)</a:t>
            </a:r>
            <a:r>
              <a:rPr lang="es-ES_tradnl" sz="16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	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Presidente + Secretario	</a:t>
            </a:r>
            <a:endParaRPr lang="es-ES_tradnl" sz="1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Boudewijn Overduin (NL)	   	Vice President + Newsletter</a:t>
            </a:r>
            <a:endParaRPr lang="es-ES_trad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Richard </a:t>
            </a: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Kent (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GB)		   	Treasurer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NHW Coordinator</a:t>
            </a: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	   	Annette Eberhardt </a:t>
            </a: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(D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Minutes and Agendas</a:t>
            </a: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	Lisa Andretti (GB)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Membership List                       	Anne Vandeborne (B)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Instancias		   	Wolfgang Fischer (D)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Antonio Perez Albinana (E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		Vocal</a:t>
            </a:r>
            <a:endParaRPr lang="es-ES_trad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Francisco Javier Gomis (E)</a:t>
            </a:r>
            <a:r>
              <a:rPr lang="es-ES_tradnl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Vocal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Toni Cannet (E</a:t>
            </a:r>
            <a:r>
              <a:rPr lang="es-ES_tradnl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		Vocal</a:t>
            </a:r>
            <a:endParaRPr lang="es-ES_tradn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endParaRPr lang="es-ES_tradn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s-ES_trad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agreed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accepted?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21. NOVIEMBRE  2019</a:t>
            </a:r>
          </a:p>
        </p:txBody>
      </p:sp>
      <p:sp>
        <p:nvSpPr>
          <p:cNvPr id="2" name="180-Grad-Pfeil 1"/>
          <p:cNvSpPr/>
          <p:nvPr/>
        </p:nvSpPr>
        <p:spPr bwMode="auto">
          <a:xfrm>
            <a:off x="3851920" y="1556792"/>
            <a:ext cx="886968" cy="877824"/>
          </a:xfrm>
          <a:prstGeom prst="utur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3" name="180-Grad-Pfeil 2"/>
          <p:cNvSpPr/>
          <p:nvPr/>
        </p:nvSpPr>
        <p:spPr bwMode="auto">
          <a:xfrm>
            <a:off x="2339752" y="3717032"/>
            <a:ext cx="886968" cy="877824"/>
          </a:xfrm>
          <a:prstGeom prst="utur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4" name="180-Grad-Pfeil 3"/>
          <p:cNvSpPr/>
          <p:nvPr/>
        </p:nvSpPr>
        <p:spPr bwMode="auto">
          <a:xfrm>
            <a:off x="2843808" y="4077072"/>
            <a:ext cx="886968" cy="877824"/>
          </a:xfrm>
          <a:prstGeom prst="utur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5" name="180-Grad-Pfeil 4"/>
          <p:cNvSpPr/>
          <p:nvPr/>
        </p:nvSpPr>
        <p:spPr bwMode="auto">
          <a:xfrm rot="16200000" flipH="1" flipV="1">
            <a:off x="5257788" y="2415196"/>
            <a:ext cx="1180728" cy="904080"/>
          </a:xfrm>
          <a:prstGeom prst="uturnArrow">
            <a:avLst>
              <a:gd name="adj1" fmla="val 25000"/>
              <a:gd name="adj2" fmla="val 25000"/>
              <a:gd name="adj3" fmla="val 44842"/>
              <a:gd name="adj4" fmla="val 43750"/>
              <a:gd name="adj5" fmla="val 75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6" name="180-Grad-Pfeil 5"/>
          <p:cNvSpPr/>
          <p:nvPr/>
        </p:nvSpPr>
        <p:spPr bwMode="auto">
          <a:xfrm rot="16200000">
            <a:off x="2090690" y="2835798"/>
            <a:ext cx="1066988" cy="854565"/>
          </a:xfrm>
          <a:prstGeom prst="uturn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7" name="Gebogener Pfeil 6"/>
          <p:cNvSpPr/>
          <p:nvPr/>
        </p:nvSpPr>
        <p:spPr bwMode="auto">
          <a:xfrm>
            <a:off x="4738888" y="1124744"/>
            <a:ext cx="1129256" cy="1410456"/>
          </a:xfrm>
          <a:prstGeom prst="circular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52400" y="5314936"/>
            <a:ext cx="3195464" cy="1303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  <a:defRPr/>
            </a:pP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en-US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assume that you all </a:t>
            </a: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</a:t>
            </a:r>
          </a:p>
          <a:p>
            <a:pPr algn="just">
              <a:spcBef>
                <a:spcPct val="20000"/>
              </a:spcBef>
              <a:defRPr/>
            </a:pP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 do not agree, please </a:t>
            </a:r>
            <a:endParaRPr lang="en-US" sz="1600" b="1" u="none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defRPr/>
            </a:pP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</a:t>
            </a:r>
            <a:r>
              <a:rPr lang="en-US" sz="16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 know now</a:t>
            </a: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ct val="20000"/>
              </a:spcBef>
              <a:defRPr/>
            </a:pPr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5727278" y="4376041"/>
            <a:ext cx="3250426" cy="106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¿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acordado y aceptado?</a:t>
            </a:r>
            <a:endParaRPr lang="es-ES_tradnl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Supongo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todos están de acuerdo; si no están de acuerdo, háganme saber ahora</a:t>
            </a: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20000"/>
              </a:spcBef>
              <a:defRPr/>
            </a:pPr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01" y="4634111"/>
            <a:ext cx="2857828" cy="166337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934" y="2729586"/>
            <a:ext cx="451143" cy="457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8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en-GB" sz="2000" b="1" u="none" dirty="0" smtClean="0">
              <a:solidFill>
                <a:schemeClr val="accent2"/>
              </a:solidFill>
            </a:endParaRPr>
          </a:p>
        </p:txBody>
      </p:sp>
      <p:sp>
        <p:nvSpPr>
          <p:cNvPr id="17412" name="Text Box 9"/>
          <p:cNvSpPr txBox="1">
            <a:spLocks noChangeArrowheads="1"/>
          </p:cNvSpPr>
          <p:nvPr/>
        </p:nvSpPr>
        <p:spPr bwMode="auto">
          <a:xfrm>
            <a:off x="685800" y="1018062"/>
            <a:ext cx="3095699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Meeting finished</a:t>
            </a:r>
          </a:p>
          <a:p>
            <a:pPr>
              <a:spcBef>
                <a:spcPct val="50000"/>
              </a:spcBef>
            </a:pP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would like 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to invite you 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all for </a:t>
            </a:r>
            <a:r>
              <a:rPr lang="en-US" sz="1800" b="1" u="none" dirty="0">
                <a:latin typeface="Arial" panose="020B0604020202020204" pitchFamily="34" charset="0"/>
                <a:cs typeface="Arial" panose="020B0604020202020204" pitchFamily="34" charset="0"/>
              </a:rPr>
              <a:t>a drink and </a:t>
            </a:r>
            <a:r>
              <a:rPr lang="en-US" sz="18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tapas</a:t>
            </a:r>
            <a:endParaRPr lang="en-GB" sz="18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788024" y="1095006"/>
            <a:ext cx="3286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defRPr/>
            </a:pPr>
            <a:r>
              <a:rPr lang="es-ES" sz="18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Fin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gustaría ahora para invitarle a tomar una </a:t>
            </a:r>
            <a:r>
              <a:rPr lang="es-ES" sz="18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vino de honor</a:t>
            </a:r>
            <a:endParaRPr lang="en-GB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456" y="2822738"/>
            <a:ext cx="3149335" cy="2362001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9" y="2809305"/>
            <a:ext cx="2438400" cy="3416808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568" y="5974844"/>
            <a:ext cx="4295775" cy="1028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21. NOVIEMBRE  2019</a:t>
            </a:r>
          </a:p>
        </p:txBody>
      </p:sp>
      <p:sp>
        <p:nvSpPr>
          <p:cNvPr id="3076" name="Text Placeholder 1"/>
          <p:cNvSpPr>
            <a:spLocks noGrp="1"/>
          </p:cNvSpPr>
          <p:nvPr>
            <p:ph type="body" sz="half" idx="2"/>
          </p:nvPr>
        </p:nvSpPr>
        <p:spPr>
          <a:xfrm>
            <a:off x="2597150" y="805013"/>
            <a:ext cx="6119812" cy="5688632"/>
          </a:xfrm>
        </p:spPr>
        <p:txBody>
          <a:bodyPr/>
          <a:lstStyle/>
          <a:p>
            <a:pPr marL="0" indent="0">
              <a:defRPr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0" indent="0">
              <a:defRPr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     Approval of Minutes of last Annual General Meeting</a:t>
            </a:r>
          </a:p>
          <a:p>
            <a:pPr marL="0" indent="0"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Report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on Membership</a:t>
            </a:r>
          </a:p>
          <a:p>
            <a:pPr marL="0" indent="0">
              <a:defRPr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     Treasurer’s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</a:p>
          <a:p>
            <a:pPr marL="0" indent="0"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r>
              <a:rPr lang="en-GB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Neighbourhood </a:t>
            </a:r>
            <a:r>
              <a:rPr lang="en-GB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Watch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     Activities 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during the past year</a:t>
            </a:r>
          </a:p>
          <a:p>
            <a:pPr marL="0" indent="0">
              <a:defRPr/>
            </a:pP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6.     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Planning </a:t>
            </a:r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s-E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endParaRPr lang="en-GB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Questions and future issues.</a:t>
            </a:r>
          </a:p>
          <a:p>
            <a:pPr marL="0" indent="0"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Appointment of New Directors.</a:t>
            </a:r>
          </a:p>
          <a:p>
            <a:pPr marL="0" indent="0">
              <a:defRPr/>
            </a:pP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     Close up /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take a copa and tapa together</a:t>
            </a:r>
            <a:endParaRPr lang="en-GB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endParaRPr lang="en-GB" sz="14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 DEL DÍA</a:t>
            </a:r>
          </a:p>
          <a:p>
            <a:pPr marL="0" indent="0">
              <a:defRPr/>
            </a:pP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    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Aprobación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Acta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última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</a:t>
            </a:r>
          </a:p>
          <a:p>
            <a:pPr>
              <a:buAutoNum type="arabicPeriod" startAt="2"/>
              <a:defRPr/>
            </a:pP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</a:t>
            </a: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</a:t>
            </a: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socios</a:t>
            </a:r>
            <a:endParaRPr lang="en-GB" sz="1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 startAt="2"/>
              <a:defRPr/>
            </a:pP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del </a:t>
            </a:r>
            <a:r>
              <a:rPr lang="en-GB" sz="140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Tesorero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</a:t>
            </a:r>
          </a:p>
          <a:p>
            <a:pPr>
              <a:buFontTx/>
              <a:buAutoNum type="arabicPeriod" startAt="4"/>
              <a:defRPr/>
            </a:pP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Vecinos</a:t>
            </a: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Cooperando</a:t>
            </a:r>
            <a:endParaRPr lang="en-GB" sz="14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AutoNum type="arabicPeriod" startAt="4"/>
              <a:defRPr/>
            </a:pP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GB" sz="14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n-GB" sz="1400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en-GB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pasado</a:t>
            </a:r>
            <a:endParaRPr lang="en-GB" sz="1400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s-ES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s-ES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Actividades </a:t>
            </a:r>
            <a:r>
              <a:rPr lang="es-ES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previstas el año que </a:t>
            </a:r>
            <a:r>
              <a:rPr lang="es-ES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viene</a:t>
            </a:r>
            <a:endParaRPr lang="en-GB" sz="1400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       </a:t>
            </a:r>
            <a:r>
              <a:rPr lang="en-GB" sz="14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Ruegos</a:t>
            </a: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 Preguntas</a:t>
            </a:r>
          </a:p>
          <a:p>
            <a:pPr marL="0" indent="0">
              <a:defRPr/>
            </a:pPr>
            <a:r>
              <a:rPr lang="en-GB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</a:t>
            </a:r>
            <a:r>
              <a:rPr lang="en-GB" sz="1400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Nombramiento</a:t>
            </a: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nuevos Directores</a:t>
            </a: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defRPr/>
            </a:pPr>
            <a:r>
              <a:rPr lang="en-GB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GB" sz="1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Fin de la reunión </a:t>
            </a:r>
            <a:r>
              <a:rPr lang="en-GB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s-ES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tenemos </a:t>
            </a:r>
            <a:r>
              <a:rPr lang="es-ES" sz="14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es-ES" sz="14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vino de honor</a:t>
            </a:r>
            <a:endParaRPr lang="en-GB" sz="1400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AutoNum type="arabicPeriod" startAt="8"/>
              <a:defRPr/>
            </a:pPr>
            <a:endParaRPr lang="en-GB" sz="1400" dirty="0" smtClean="0">
              <a:latin typeface="Tekton Pro"/>
            </a:endParaRPr>
          </a:p>
        </p:txBody>
      </p:sp>
      <p:pic>
        <p:nvPicPr>
          <p:cNvPr id="6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5349383"/>
            <a:ext cx="1619672" cy="1538308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2776"/>
            <a:ext cx="2272270" cy="4320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35896" y="978503"/>
            <a:ext cx="5111750" cy="5289451"/>
          </a:xfrm>
        </p:spPr>
        <p:txBody>
          <a:bodyPr/>
          <a:lstStyle/>
          <a:p>
            <a:pPr marL="0" indent="0"/>
            <a:endParaRPr lang="en-GB" sz="2400" dirty="0" smtClean="0">
              <a:latin typeface="Tekton Pro"/>
            </a:endParaRPr>
          </a:p>
          <a:p>
            <a:pPr marL="0" indent="0"/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Approval </a:t>
            </a:r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of Minutes of last AGM</a:t>
            </a:r>
          </a:p>
          <a:p>
            <a:pPr marL="0" indent="0"/>
            <a:r>
              <a:rPr lang="de-DE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 order for our Association to be registered correctly,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AGM minutes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2018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must be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agreed with by you and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signed. You can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these minutes on our website and in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Information Box in the Avenida Principal Buzon Notice Board.       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 assume that you all agree - if you do not agree, please let me know now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/>
            <a:r>
              <a:rPr lang="en-GB" sz="1600" u="sng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GB" sz="1600" u="sng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Aprobación</a:t>
            </a:r>
            <a:r>
              <a:rPr lang="en-GB" sz="1600" u="sng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</a:t>
            </a:r>
            <a:r>
              <a:rPr lang="en-GB" sz="1600" u="sng" dirty="0" err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Acta</a:t>
            </a:r>
            <a:r>
              <a:rPr lang="en-GB" sz="1600" u="sng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600" u="sng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última</a:t>
            </a:r>
            <a:r>
              <a:rPr lang="en-GB" sz="1600" u="sng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u="sng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</a:t>
            </a:r>
            <a:r>
              <a:rPr lang="en-GB" sz="1600" u="sng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</a:t>
            </a:r>
          </a:p>
          <a:p>
            <a:pPr marL="0" indent="0"/>
            <a:r>
              <a:rPr lang="es-ES" sz="16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el carácter oficial </a:t>
            </a:r>
            <a:r>
              <a:rPr lang="es-ES" sz="16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protocolo de “Assembla General” 2018 </a:t>
            </a:r>
            <a:r>
              <a:rPr lang="es-ES" sz="16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deben ser confirmados y firmados. Puede ser encontrado estos minutos en nuestro sitio web y en nuestro cuadro de </a:t>
            </a:r>
            <a:r>
              <a:rPr lang="es-ES" sz="16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información. </a:t>
            </a:r>
            <a:r>
              <a:rPr lang="es-ES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Supongo que todos están de acuerdo; si no están de acuerdo, háganme saber ahora.</a:t>
            </a:r>
            <a:endParaRPr lang="de-DE" sz="16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187624" y="128826"/>
            <a:ext cx="6775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de-DE" dirty="0"/>
          </a:p>
        </p:txBody>
      </p:sp>
      <p:pic>
        <p:nvPicPr>
          <p:cNvPr id="6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661248"/>
            <a:ext cx="1331640" cy="1226442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4784"/>
            <a:ext cx="3264362" cy="3960440"/>
          </a:xfrm>
          <a:prstGeom prst="rect">
            <a:avLst/>
          </a:prstGeom>
        </p:spPr>
      </p:pic>
      <p:sp>
        <p:nvSpPr>
          <p:cNvPr id="5" name="Stern mit 6 Zacken 4"/>
          <p:cNvSpPr/>
          <p:nvPr/>
        </p:nvSpPr>
        <p:spPr bwMode="auto">
          <a:xfrm>
            <a:off x="6804248" y="3465004"/>
            <a:ext cx="914400" cy="914400"/>
          </a:xfrm>
          <a:prstGeom prst="star6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7" name="Stern mit 6 Zacken 6"/>
          <p:cNvSpPr/>
          <p:nvPr/>
        </p:nvSpPr>
        <p:spPr bwMode="auto">
          <a:xfrm>
            <a:off x="6422793" y="3166028"/>
            <a:ext cx="451045" cy="457200"/>
          </a:xfrm>
          <a:prstGeom prst="star6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8" name="Stern mit 5 Zacken 7"/>
          <p:cNvSpPr/>
          <p:nvPr/>
        </p:nvSpPr>
        <p:spPr bwMode="auto">
          <a:xfrm>
            <a:off x="827584" y="6267954"/>
            <a:ext cx="914400" cy="914400"/>
          </a:xfrm>
          <a:prstGeom prst="star5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8676" y="5881109"/>
            <a:ext cx="451143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20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 smtClean="0">
                <a:latin typeface="Tekton Pro"/>
              </a:rPr>
              <a:t/>
            </a:r>
            <a:br>
              <a:rPr lang="en-GB" sz="2400" dirty="0" smtClean="0">
                <a:latin typeface="Tekton Pro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Tekton Pro"/>
              </a:rPr>
              <a:t>ASAMBLEA GENERAL 21. NOVIEMBRE  2019</a:t>
            </a:r>
          </a:p>
        </p:txBody>
      </p:sp>
      <p:sp>
        <p:nvSpPr>
          <p:cNvPr id="7171" name="Text Box 6"/>
          <p:cNvSpPr>
            <a:spLocks noGrp="1" noChangeArrowheads="1"/>
          </p:cNvSpPr>
          <p:nvPr>
            <p:ph type="body" sz="half" idx="2"/>
          </p:nvPr>
        </p:nvSpPr>
        <p:spPr>
          <a:xfrm>
            <a:off x="539552" y="977257"/>
            <a:ext cx="8425184" cy="792088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spcBef>
                <a:spcPct val="50000"/>
              </a:spcBef>
              <a:defRPr/>
            </a:pP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s-ES_trad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Membership</a:t>
            </a:r>
            <a:r>
              <a:rPr lang="es-ES_tradnl" sz="1800" dirty="0" smtClean="0">
                <a:latin typeface="Tekton Pro"/>
              </a:rPr>
              <a:t> Report    	        </a:t>
            </a:r>
            <a:r>
              <a:rPr lang="es-ES_tradnl" sz="1800" dirty="0" smtClean="0">
                <a:solidFill>
                  <a:schemeClr val="accent2"/>
                </a:solidFill>
                <a:latin typeface="Tekton Pro"/>
              </a:rPr>
              <a:t>2. Informe </a:t>
            </a:r>
            <a:r>
              <a:rPr lang="es-ES_tradnl" sz="1800" dirty="0" smtClean="0">
                <a:solidFill>
                  <a:schemeClr val="accent6"/>
                </a:solidFill>
                <a:latin typeface="Tekton Pro"/>
              </a:rPr>
              <a:t>de la Socios  </a:t>
            </a:r>
            <a:endParaRPr lang="en-GB" sz="1800" dirty="0" smtClean="0">
              <a:solidFill>
                <a:schemeClr val="accent6"/>
              </a:solidFill>
              <a:latin typeface="Tekton Pro"/>
            </a:endParaRPr>
          </a:p>
        </p:txBody>
      </p:sp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391323" y="1769345"/>
            <a:ext cx="3975100" cy="543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GB" sz="1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current Membership stands now at 292.</a:t>
            </a:r>
            <a:br>
              <a:rPr lang="en-GB" sz="1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are still the largest Association of </a:t>
            </a:r>
            <a:r>
              <a:rPr lang="en-GB" sz="1800" b="1" u="non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Vecinos</a:t>
            </a:r>
            <a:r>
              <a:rPr lang="en-GB" sz="1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Altea. Membership is free, and we welcome new members.</a:t>
            </a:r>
          </a:p>
          <a:p>
            <a:pPr>
              <a:spcBef>
                <a:spcPct val="20000"/>
              </a:spcBef>
              <a:defRPr/>
            </a:pPr>
            <a:r>
              <a:rPr lang="en-US" sz="18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ask you to inform us when you change your e-mail address or telephone number. Remember, your wife partner or children over 16  or anyone living permanently with you, may also join. </a:t>
            </a:r>
          </a:p>
          <a:p>
            <a:pPr algn="just">
              <a:spcBef>
                <a:spcPct val="20000"/>
              </a:spcBef>
              <a:defRPr/>
            </a:pPr>
            <a:endParaRPr lang="es-ES" sz="18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448" y="6453335"/>
            <a:ext cx="539552" cy="434355"/>
          </a:xfrm>
          <a:prstGeom prst="rect">
            <a:avLst/>
          </a:prstGeom>
        </p:spPr>
      </p:pic>
      <p:sp>
        <p:nvSpPr>
          <p:cNvPr id="10" name="Inhaltsplatzhalter 3"/>
          <p:cNvSpPr txBox="1">
            <a:spLocks/>
          </p:cNvSpPr>
          <p:nvPr/>
        </p:nvSpPr>
        <p:spPr bwMode="auto">
          <a:xfrm>
            <a:off x="4648200" y="1772816"/>
            <a:ext cx="381000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es-ES" sz="1800" u="none" dirty="0">
                <a:solidFill>
                  <a:schemeClr val="accent2"/>
                </a:solidFill>
              </a:rPr>
              <a:t>Nuestra membresía actual </a:t>
            </a:r>
            <a:r>
              <a:rPr lang="es-ES" sz="1800" u="none" dirty="0" smtClean="0">
                <a:solidFill>
                  <a:schemeClr val="accent2"/>
                </a:solidFill>
              </a:rPr>
              <a:t>se encuentra </a:t>
            </a:r>
            <a:r>
              <a:rPr lang="es-ES" sz="1800" u="none" dirty="0">
                <a:solidFill>
                  <a:schemeClr val="accent2"/>
                </a:solidFill>
              </a:rPr>
              <a:t>ahora en </a:t>
            </a:r>
            <a:r>
              <a:rPr lang="es-ES" sz="1800" u="none" dirty="0" smtClean="0">
                <a:solidFill>
                  <a:schemeClr val="accent2"/>
                </a:solidFill>
              </a:rPr>
              <a:t>292. </a:t>
            </a:r>
            <a:r>
              <a:rPr lang="es-ES" sz="18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s-ES" sz="18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iendo </a:t>
            </a:r>
            <a:r>
              <a:rPr lang="es-ES" sz="18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asociación más grande de altea, ser socio es gratuito, dándole la bienvenida al todo miembro nuevo. </a:t>
            </a:r>
          </a:p>
          <a:p>
            <a:pPr>
              <a:defRPr/>
            </a:pPr>
            <a:r>
              <a:rPr lang="es-ES" sz="18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pedimos que nos informe cuando cambie su dirección de correo electrónico o número de teléfono. Recuerde, su pareja esposa o hijos mayores de 16 años o cualquier persona que viva permanentemente con usted, también pueden unirse.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50" y="5098889"/>
            <a:ext cx="4366423" cy="1569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401171" y="1268760"/>
            <a:ext cx="4026814" cy="5589240"/>
          </a:xfrm>
        </p:spPr>
        <p:txBody>
          <a:bodyPr/>
          <a:lstStyle/>
          <a:p>
            <a:pPr marL="0" indent="0" eaLnBrk="1" hangingPunct="1"/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1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. Neighbourhood Watch</a:t>
            </a:r>
          </a:p>
          <a:p>
            <a:pPr marL="0" indent="0" eaLnBrk="1" hangingPunct="1"/>
            <a:endParaRPr lang="en-GB" sz="16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Arial" panose="020B0604020202020204" pitchFamily="34" charset="0"/>
              <a:buChar char="•"/>
            </a:pPr>
            <a:r>
              <a:rPr lang="de-DE" sz="1600" dirty="0" smtClean="0"/>
              <a:t>The </a:t>
            </a:r>
            <a:r>
              <a:rPr lang="de-DE" sz="1600" dirty="0"/>
              <a:t>CCTV </a:t>
            </a:r>
            <a:r>
              <a:rPr lang="de-DE" sz="1600" dirty="0" err="1"/>
              <a:t>cameras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working</a:t>
            </a:r>
            <a:r>
              <a:rPr lang="de-DE" sz="1600" dirty="0"/>
              <a:t> and </a:t>
            </a:r>
            <a:r>
              <a:rPr lang="de-DE" sz="1600" dirty="0" err="1"/>
              <a:t>data</a:t>
            </a:r>
            <a:r>
              <a:rPr lang="de-DE" sz="1600" dirty="0"/>
              <a:t> </a:t>
            </a:r>
            <a:r>
              <a:rPr lang="de-DE" sz="1600" dirty="0" err="1"/>
              <a:t>are</a:t>
            </a:r>
            <a:r>
              <a:rPr lang="de-DE" sz="1600" dirty="0"/>
              <a:t> </a:t>
            </a:r>
            <a:r>
              <a:rPr lang="de-DE" sz="1600" dirty="0" err="1"/>
              <a:t>analysed</a:t>
            </a:r>
            <a:r>
              <a:rPr lang="de-DE" sz="1600" dirty="0"/>
              <a:t>.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s-ES" sz="1600" dirty="0"/>
              <a:t>The Guardia Police and Policía Local increased the number of rounds at various times, especially at night and in the early hours.</a:t>
            </a:r>
            <a:endParaRPr lang="de-DE" sz="16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600" dirty="0"/>
              <a:t>new signs have been made by the </a:t>
            </a:r>
            <a:r>
              <a:rPr lang="en-US" sz="1600" dirty="0" err="1"/>
              <a:t>townhall</a:t>
            </a:r>
            <a:r>
              <a:rPr lang="en-US" sz="1600" dirty="0"/>
              <a:t> and are installed.</a:t>
            </a:r>
            <a:endParaRPr lang="de-DE" sz="16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s-ES" sz="1600" dirty="0"/>
              <a:t>There is a need to always make a report to the Guardia Civil </a:t>
            </a:r>
            <a:r>
              <a:rPr lang="en-US" sz="1600" dirty="0"/>
              <a:t>Civil (112 or 96.548.0525)</a:t>
            </a:r>
            <a:endParaRPr lang="de-DE" sz="16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600" dirty="0"/>
              <a:t>Please inform also the NHW board, to share this information to:               </a:t>
            </a:r>
            <a:r>
              <a:rPr lang="en-US" sz="1600" u="sng" dirty="0"/>
              <a:t>&gt; </a:t>
            </a:r>
            <a:r>
              <a:rPr lang="de-DE" sz="1600" u="sng" dirty="0"/>
              <a:t>aeberhardtaltea@gmail.com </a:t>
            </a:r>
            <a:r>
              <a:rPr lang="de-DE" sz="1600" dirty="0"/>
              <a:t>&lt;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en-US" sz="1600" dirty="0"/>
              <a:t>Until the </a:t>
            </a:r>
            <a:r>
              <a:rPr lang="en-US" sz="1600" dirty="0" smtClean="0"/>
              <a:t>02.08.2019 </a:t>
            </a:r>
            <a:r>
              <a:rPr lang="en-US" sz="1600" dirty="0"/>
              <a:t>we received  4 Alerts in our Area. 4 less than last year.</a:t>
            </a:r>
            <a:endParaRPr lang="de-DE" sz="1600" dirty="0"/>
          </a:p>
          <a:p>
            <a:pPr lvl="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/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6962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21. NOVIEMBRE  2019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533400" y="4191000"/>
            <a:ext cx="3733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11271" name="Text Box 10"/>
          <p:cNvSpPr txBox="1">
            <a:spLocks noChangeArrowheads="1"/>
          </p:cNvSpPr>
          <p:nvPr/>
        </p:nvSpPr>
        <p:spPr bwMode="auto">
          <a:xfrm>
            <a:off x="4788024" y="1268760"/>
            <a:ext cx="411854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1600" b="1" dirty="0">
                <a:solidFill>
                  <a:schemeClr val="accent2"/>
                </a:solidFill>
              </a:rPr>
              <a:t>4. </a:t>
            </a:r>
            <a:r>
              <a:rPr lang="en-GB" sz="1600" b="1" dirty="0" err="1">
                <a:solidFill>
                  <a:schemeClr val="accent2"/>
                </a:solidFill>
              </a:rPr>
              <a:t>Vecinos</a:t>
            </a:r>
            <a:r>
              <a:rPr lang="en-GB" sz="1600" b="1" dirty="0">
                <a:solidFill>
                  <a:schemeClr val="accent2"/>
                </a:solidFill>
              </a:rPr>
              <a:t> </a:t>
            </a:r>
            <a:r>
              <a:rPr lang="en-GB" sz="1600" b="1" dirty="0" err="1" smtClean="0">
                <a:solidFill>
                  <a:schemeClr val="accent2"/>
                </a:solidFill>
              </a:rPr>
              <a:t>Cooperando</a:t>
            </a:r>
            <a:endParaRPr lang="en-GB" sz="1600" b="1" dirty="0" smtClean="0">
              <a:solidFill>
                <a:schemeClr val="accent2"/>
              </a:solidFill>
            </a:endParaRPr>
          </a:p>
          <a:p>
            <a:endParaRPr lang="de-DE" sz="1600" u="none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Las cámaras funcionan y se controlan todos los registros y movimientos.</a:t>
            </a:r>
            <a:endParaRPr lang="de-DE" sz="1600" u="none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Se patrulla más amenudo y a distintas horas. Sobre todo durante la noche y en las primeras horas de las mañanas</a:t>
            </a:r>
            <a:endParaRPr lang="de-DE" sz="1600" u="none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El ayuntamiento se ha realizado los nuevos letreros y estan cambiado.</a:t>
            </a:r>
            <a:endParaRPr lang="de-DE" sz="1600" u="none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Hay una necesidad de siempre hacer un informe a la Guardia Civil (112 o 96.548.0525)</a:t>
            </a:r>
            <a:endParaRPr lang="de-DE" sz="1600" u="none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Por favor,tambien informe a la junta de NHW para compartir esta información a: </a:t>
            </a:r>
            <a:r>
              <a:rPr lang="es-ES" sz="1600" b="1" dirty="0" smtClean="0">
                <a:solidFill>
                  <a:schemeClr val="accent2"/>
                </a:solidFill>
              </a:rPr>
              <a:t>&gt;aeberhardtaltea@gmail.com </a:t>
            </a:r>
            <a:r>
              <a:rPr lang="es-ES" sz="1600" b="1" dirty="0">
                <a:solidFill>
                  <a:schemeClr val="accent2"/>
                </a:solidFill>
              </a:rPr>
              <a:t>&lt;</a:t>
            </a:r>
            <a:endParaRPr lang="de-DE" sz="1600" dirty="0">
              <a:solidFill>
                <a:schemeClr val="accent2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sz="1600" b="1" u="none" dirty="0">
                <a:solidFill>
                  <a:schemeClr val="accent2"/>
                </a:solidFill>
              </a:rPr>
              <a:t>Hasta el </a:t>
            </a:r>
            <a:r>
              <a:rPr lang="es-ES" sz="1600" b="1" u="none" dirty="0" smtClean="0">
                <a:solidFill>
                  <a:schemeClr val="accent2"/>
                </a:solidFill>
              </a:rPr>
              <a:t>02.08.2019 </a:t>
            </a:r>
            <a:r>
              <a:rPr lang="es-ES" sz="1600" b="1" u="none" dirty="0">
                <a:solidFill>
                  <a:schemeClr val="accent2"/>
                </a:solidFill>
              </a:rPr>
              <a:t>recibimos 4 Alertas en nuestro Area. 4 menos como en </a:t>
            </a:r>
            <a:r>
              <a:rPr lang="es-ES" sz="1600" b="1" u="none" dirty="0" smtClean="0">
                <a:solidFill>
                  <a:schemeClr val="accent2"/>
                </a:solidFill>
              </a:rPr>
              <a:t>2018</a:t>
            </a:r>
            <a:endParaRPr lang="de-DE" sz="1600" u="none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39923" y="476672"/>
            <a:ext cx="7696200" cy="1163216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</a:pP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ECINOS    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b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179512" y="1495872"/>
            <a:ext cx="3816424" cy="510148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Activities during the year: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Organisaion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different </a:t>
            </a:r>
            <a:r>
              <a:rPr lang="en-GB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Meetings 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Townhall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about following </a:t>
            </a: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toppics</a:t>
            </a:r>
            <a:endParaRPr lang="en-GB" sz="1600" u="none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a.) Green Waste (new location)</a:t>
            </a:r>
            <a:r>
              <a:rPr lang="es-ES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illegal waste </a:t>
            </a:r>
            <a:r>
              <a:rPr lang="es-ES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disposal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c.) Street cleaning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d.) Free </a:t>
            </a: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Autopista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January 2020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 Project “ALTEA-PARTICIPAR”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Workshop </a:t>
            </a:r>
            <a:r>
              <a:rPr lang="en-GB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foreigners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g.) Contact to </a:t>
            </a: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townhall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via </a:t>
            </a:r>
            <a:r>
              <a:rPr lang="en-GB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endParaRPr lang="en-GB" sz="1600" u="none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endParaRPr lang="en-GB" sz="1600" u="none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n-US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1600" u="none" kern="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organize a summer party for our </a:t>
            </a:r>
            <a:r>
              <a:rPr lang="en-US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members at Restaurant </a:t>
            </a:r>
            <a:r>
              <a:rPr lang="en-US" sz="1600" u="none" kern="0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Meliton</a:t>
            </a:r>
            <a:endParaRPr lang="en-GB" sz="1600" u="none" kern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AutoNum type="arabicPeriod"/>
            </a:pPr>
            <a:endParaRPr lang="en-GB" sz="1600" u="none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539552" y="1340768"/>
            <a:ext cx="8248971" cy="453650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endParaRPr lang="en-GB" sz="1600" u="none" kern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664037" y="1495872"/>
            <a:ext cx="3816424" cy="510148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Bef>
                <a:spcPct val="50000"/>
              </a:spcBef>
            </a:pPr>
            <a:r>
              <a:rPr lang="en-GB" sz="16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GB" sz="1600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actividades</a:t>
            </a:r>
            <a:r>
              <a:rPr lang="en-GB" sz="16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GB" sz="1600" u="none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año</a:t>
            </a:r>
            <a:r>
              <a:rPr lang="en-GB" sz="16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GB" sz="1600" u="none" kern="0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Organización</a:t>
            </a:r>
            <a:r>
              <a:rPr lang="en-GB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600" u="none" kern="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GB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reunions con</a:t>
            </a:r>
            <a:r>
              <a:rPr lang="en-GB" sz="1600" u="none" kern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Ayuntamiento con los siguientes temas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Residuos 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verdes</a:t>
            </a:r>
            <a:endParaRPr lang="es-ES" sz="1600" u="none" kern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b.) eliminación ilegal de 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residuos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limpieza de calles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d.) Autopista gratis desde 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enero</a:t>
            </a:r>
            <a:endParaRPr lang="es-ES" sz="1600" u="none" kern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e.) 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Proyecto "ALTEA-PARTICIPAR"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f.) 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Taller para extranjeros.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ayuntamiento en 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</a:p>
          <a:p>
            <a:pPr marL="0" indent="0" eaLnBrk="1" hangingPunct="1">
              <a:spcBef>
                <a:spcPct val="50000"/>
              </a:spcBef>
            </a:pPr>
            <a:endParaRPr lang="es-ES" sz="1600" u="none" kern="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ct val="50000"/>
              </a:spcBef>
            </a:pPr>
            <a:r>
              <a:rPr lang="es-ES" sz="1600" u="none" kern="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También </a:t>
            </a:r>
            <a:r>
              <a:rPr lang="es-ES" sz="1600" u="none" kern="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organizamos una fiesta de verano para nuestros miembros en el restaurante Meliton.</a:t>
            </a:r>
            <a:endParaRPr lang="en-GB" sz="1600" u="none" kern="0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733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erade Verbindung mit Pfeil 8"/>
          <p:cNvCxnSpPr/>
          <p:nvPr/>
        </p:nvCxnSpPr>
        <p:spPr bwMode="auto">
          <a:xfrm>
            <a:off x="5940152" y="5085184"/>
            <a:ext cx="1634480" cy="482352"/>
          </a:xfrm>
          <a:prstGeom prst="straightConnector1">
            <a:avLst/>
          </a:prstGeom>
          <a:noFill/>
          <a:ln>
            <a:noFill/>
            <a:tailEnd type="triangle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Pfeil nach links 11"/>
          <p:cNvSpPr/>
          <p:nvPr/>
        </p:nvSpPr>
        <p:spPr bwMode="auto">
          <a:xfrm>
            <a:off x="5076056" y="5085184"/>
            <a:ext cx="978408" cy="484632"/>
          </a:xfrm>
          <a:prstGeom prst="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sp>
        <p:nvSpPr>
          <p:cNvPr id="13" name="Pfeil nach links 12"/>
          <p:cNvSpPr/>
          <p:nvPr/>
        </p:nvSpPr>
        <p:spPr bwMode="auto">
          <a:xfrm>
            <a:off x="5436096" y="5373216"/>
            <a:ext cx="978408" cy="484632"/>
          </a:xfrm>
          <a:prstGeom prst="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sng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Century Gothic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82" y="2921079"/>
            <a:ext cx="3427846" cy="383296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457" y="3283794"/>
            <a:ext cx="3048574" cy="3547766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>
          <a:xfrm>
            <a:off x="261557" y="828198"/>
            <a:ext cx="4535401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spcBef>
                <a:spcPct val="50000"/>
              </a:spcBef>
            </a:pPr>
            <a:r>
              <a:rPr lang="en-GB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 a.) Green Waste</a:t>
            </a:r>
            <a:r>
              <a:rPr lang="en-GB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NEW: </a:t>
            </a:r>
            <a:r>
              <a:rPr lang="en-US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2nd and 4th Friday containers are provided for the disposal of garden waste and special waste on the upper parking lot of the </a:t>
            </a:r>
            <a:r>
              <a:rPr lang="en-US" b="1" u="none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Caixaltea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Vella</a:t>
            </a:r>
            <a:endParaRPr lang="en-GB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4615408" y="805623"/>
            <a:ext cx="428396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spcBef>
                <a:spcPct val="50000"/>
              </a:spcBef>
            </a:pPr>
            <a:r>
              <a:rPr lang="en-GB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a.) </a:t>
            </a:r>
            <a:r>
              <a:rPr lang="en-GB" b="1" u="none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Basura</a:t>
            </a:r>
            <a:r>
              <a:rPr lang="en-GB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u="none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verde</a:t>
            </a:r>
            <a:r>
              <a:rPr lang="en-GB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eaLnBrk="1" hangingPunct="1">
              <a:spcBef>
                <a:spcPct val="50000"/>
              </a:spcBef>
            </a:pPr>
            <a:r>
              <a:rPr lang="es-ES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Nuevo</a:t>
            </a:r>
            <a:r>
              <a:rPr lang="es-ES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Cada 2. </a:t>
            </a:r>
            <a:r>
              <a:rPr lang="es-ES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ES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s-ES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viernes se proporcionan contenedores para la eliminación de residuos de jardín y residuos especiales en el estacionamiento superior de Caixaltea en Altea la Vella</a:t>
            </a:r>
            <a:endParaRPr lang="en-GB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1214"/>
            <a:ext cx="7772400" cy="838200"/>
          </a:xfrm>
        </p:spPr>
        <p:txBody>
          <a:bodyPr/>
          <a:lstStyle/>
          <a:p>
            <a:pPr eaLnBrk="1" hangingPunct="1"/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 smtClean="0">
                <a:latin typeface="Tekton Pro"/>
              </a:rPr>
              <a:t/>
            </a:r>
            <a:br>
              <a:rPr lang="en-GB" sz="2400" dirty="0" smtClean="0">
                <a:latin typeface="Tekton Pro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Tekton Pro"/>
              </a:rPr>
              <a:t>ASAMBLEA GENERAL 21. NOVIEMBRE  2019</a:t>
            </a:r>
          </a:p>
        </p:txBody>
      </p:sp>
    </p:spTree>
    <p:extLst>
      <p:ext uri="{BB962C8B-B14F-4D97-AF65-F5344CB8AC3E}">
        <p14:creationId xmlns:p14="http://schemas.microsoft.com/office/powerpoint/2010/main" val="312659033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SOCIACIÓN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ECINOS      –      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IERRA DE 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LTEA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ASAMBLEA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21. </a:t>
            </a:r>
            <a:r>
              <a:rPr lang="en-GB" sz="2000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NOVIEMBRE  </a:t>
            </a:r>
            <a:r>
              <a:rPr lang="en-GB" sz="2000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de-DE" sz="20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88" y="4248568"/>
            <a:ext cx="4174764" cy="2487610"/>
          </a:xfrm>
        </p:spPr>
      </p:pic>
      <p:sp>
        <p:nvSpPr>
          <p:cNvPr id="5" name="Rechteck 4"/>
          <p:cNvSpPr/>
          <p:nvPr/>
        </p:nvSpPr>
        <p:spPr>
          <a:xfrm>
            <a:off x="323528" y="1447800"/>
            <a:ext cx="41764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sz="16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600" b="1" u="none" kern="0" dirty="0">
                <a:latin typeface="Arial" panose="020B0604020202020204" pitchFamily="34" charset="0"/>
                <a:cs typeface="Arial" panose="020B0604020202020204" pitchFamily="34" charset="0"/>
              </a:rPr>
              <a:t>.) illegal waste </a:t>
            </a:r>
            <a:r>
              <a:rPr lang="en-GB" sz="1600" b="1" u="none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disposal</a:t>
            </a:r>
          </a:p>
          <a:p>
            <a:endParaRPr lang="en-GB" sz="1600" u="none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u="none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Townhall</a:t>
            </a:r>
            <a:r>
              <a:rPr lang="en-US" sz="1600" b="1" u="none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will pick it up on your request free of charge. Please call:</a:t>
            </a: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966 881 903</a:t>
            </a:r>
          </a:p>
          <a:p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NEW: </a:t>
            </a:r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Town 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Hall place placards and will fine you up to 30.000 € if you dump irregularly </a:t>
            </a:r>
            <a:r>
              <a:rPr lang="en-US" sz="1600" b="1" u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wast</a:t>
            </a:r>
            <a:endParaRPr lang="en-US" sz="1600" b="1" u="non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u="none" dirty="0" smtClean="0">
                <a:latin typeface="Arial" panose="020B0604020202020204" pitchFamily="34" charset="0"/>
                <a:cs typeface="Arial" panose="020B0604020202020204" pitchFamily="34" charset="0"/>
              </a:rPr>
              <a:t>- If 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you are watching something, take a picture and send it to </a:t>
            </a:r>
            <a:r>
              <a:rPr lang="en-US" sz="1600" b="1" u="none" dirty="0" err="1">
                <a:latin typeface="Arial" panose="020B0604020202020204" pitchFamily="34" charset="0"/>
                <a:cs typeface="Arial" panose="020B0604020202020204" pitchFamily="34" charset="0"/>
              </a:rPr>
              <a:t>Policia</a:t>
            </a:r>
            <a:r>
              <a:rPr lang="en-US" sz="1600" b="1" u="none" dirty="0">
                <a:latin typeface="Arial" panose="020B0604020202020204" pitchFamily="34" charset="0"/>
                <a:cs typeface="Arial" panose="020B0604020202020204" pitchFamily="34" charset="0"/>
              </a:rPr>
              <a:t> Local or our </a:t>
            </a:r>
            <a:r>
              <a:rPr lang="en-US" sz="1600" b="1" u="none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associacion</a:t>
            </a:r>
            <a:endParaRPr lang="de-DE" sz="1600" b="1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788024" y="1447800"/>
            <a:ext cx="39582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GB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GB" sz="1600" b="1" u="none" dirty="0" err="1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ilegal</a:t>
            </a:r>
            <a:r>
              <a:rPr lang="en-GB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GB" sz="1600" b="1" u="none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residuos</a:t>
            </a:r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1600" b="1" u="none" dirty="0" smtClean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Ajuntamiento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 recogerá gratis a </a:t>
            </a: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pedido. Por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favor llame al: 966881903</a:t>
            </a:r>
          </a:p>
          <a:p>
            <a:r>
              <a:rPr lang="es-ES" sz="160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NUEVO: </a:t>
            </a: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ayuntamiento colocar pancartas y te multará con hasta 30.000 € si tiras de forma </a:t>
            </a:r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irregular</a:t>
            </a:r>
          </a:p>
          <a:p>
            <a:r>
              <a:rPr lang="es-ES" sz="1600" b="1" u="none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Si </a:t>
            </a:r>
            <a:r>
              <a:rPr lang="es-ES" sz="16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está viendo algo, tome una fotografía y envíela a Policia Local o nuestra asocia</a:t>
            </a:r>
            <a:r>
              <a:rPr lang="es-ES" sz="1800" b="1" u="none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ción</a:t>
            </a:r>
            <a:endParaRPr lang="de-DE" sz="1800" b="1" u="none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200" y="4248567"/>
            <a:ext cx="3931272" cy="248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0710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Century Gothic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1720</Words>
  <Application>Microsoft Office PowerPoint</Application>
  <PresentationFormat>Bildschirmpräsentation (4:3)</PresentationFormat>
  <Paragraphs>227</Paragraphs>
  <Slides>21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Century Gothic</vt:lpstr>
      <vt:lpstr>Segoe UI</vt:lpstr>
      <vt:lpstr>Symbol</vt:lpstr>
      <vt:lpstr>Tekton Pro</vt:lpstr>
      <vt:lpstr>Times New Roman</vt:lpstr>
      <vt:lpstr>Default Design</vt:lpstr>
      <vt:lpstr>AVSA  ASOCIACIÓN DE VECINOS      –       SIERRA DE ALTEA </vt:lpstr>
      <vt:lpstr>ASOCIACIÓN DE VECINOS      –       SIERRA DE ALTEA ASAMBLEA GENERAL 21. NOVIEMBRE  2019</vt:lpstr>
      <vt:lpstr>ASOCIACIÓN DE VECINOS      –       SIERRA DE ALTEA ASAMBLEA GENERAL 21. NOVIEMBRE  2019</vt:lpstr>
      <vt:lpstr>PowerPoint-Präsentation</vt:lpstr>
      <vt:lpstr>ASOCIACIÓN DE VECINOS      –       SIERRA DE ALTEA ASAMBLEA GENERAL 21. NOVIEMBRE  2019</vt:lpstr>
      <vt:lpstr>ASOCIACIÓN DE VECINOS      –       SIERRA DE ALTEA ASAMBLEA GENERAL 21. NOVIEMBRE  2019</vt:lpstr>
      <vt:lpstr>ASOCIACIÓN DE VECINOS     –       SIERRA DE ALTEA ASAMBLEA GENERAL 21. NOVIEMBRE  2019 </vt:lpstr>
      <vt:lpstr>ASOCIACIÓN DE VECINOS      –       SIERRA DE ALTEA ASAMBLEA GENERAL 21. NOVIEMBRE  2019</vt:lpstr>
      <vt:lpstr>ASOCIACIÓN DE VECINOS      –       SIERRA DE ALTEA ASAMBLEA GENERAL 21. NOVIEMBRE  2019</vt:lpstr>
      <vt:lpstr>ASOCIACIÓN DE VECINOS      –       SIERRA DE ALTEA ASAMBLEA GENERAL 21. NOVIEMBRE  2019</vt:lpstr>
      <vt:lpstr>ASOCIACIÓN DE VECINOS      –       SIERRA DE ALTEA ASAMBLEA GENERAL 21. NOVIEMBRE  2019 </vt:lpstr>
      <vt:lpstr>PowerPoint-Präsentation</vt:lpstr>
      <vt:lpstr>PowerPoint-Präsentation</vt:lpstr>
      <vt:lpstr>PowerPoint-Präsentation</vt:lpstr>
      <vt:lpstr>ASOCIACIÓN DE VECINOS      –       SIERRA DE ALTEA ASAMBLEA GENERAL 21. NOVIEMBRE  2019</vt:lpstr>
      <vt:lpstr>PowerPoint-Präsentation</vt:lpstr>
      <vt:lpstr>PowerPoint-Präsentation</vt:lpstr>
      <vt:lpstr>ASOCIACIÓN DE VECINOS      –       SIERRA DE ALTEA ASAMBLEA GENERAL 21. NOVIEMBRE  2019 </vt:lpstr>
      <vt:lpstr>ASOCIACIÓN DE VECINOS      –       SIERRA DE ALTEA ASAMBLEA GENERAL 21. NOVIEMBRE  2019</vt:lpstr>
      <vt:lpstr>ASOCIACIÓN DE VECINOS      –       SIERRA DE ALTEA ASAMBLEA GENERAL 21. NOVIEMBRE  2019</vt:lpstr>
      <vt:lpstr>ASOCIACIÓN DE VECINOS      –       SIERRA DE ALTEA ASAMBLEA GENERAL 21. NOVIEMBRE  2019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ASOCIACIÓN DE VECINOS                –               SIERRA DE ALTEA ASEMBLEA GENERAL OCTUBRE  2006</dc:title>
  <dc:creator>Mike Edwards</dc:creator>
  <cp:lastModifiedBy>Wolfgang Fischer</cp:lastModifiedBy>
  <cp:revision>518</cp:revision>
  <cp:lastPrinted>2019-11-06T11:43:03Z</cp:lastPrinted>
  <dcterms:created xsi:type="dcterms:W3CDTF">2006-09-23T08:43:56Z</dcterms:created>
  <dcterms:modified xsi:type="dcterms:W3CDTF">2019-12-09T20:57:24Z</dcterms:modified>
</cp:coreProperties>
</file>